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2" r:id="rId4"/>
    <p:sldId id="258" r:id="rId5"/>
    <p:sldId id="260" r:id="rId6"/>
    <p:sldId id="259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0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9EE004-96A6-46AA-B3E2-B6BA8A0F70E8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89EF8C1-3020-4352-903B-0A152B31A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74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E55B4-4283-45A0-8C8E-F6211DB295E1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DC734-FED8-4ADD-A982-93809BEA7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501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844F7-8578-45F3-99B1-809C8BC92407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2715D-1BB2-47A8-BC35-C416544AF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70510-9E70-4CC7-B5B6-A6AE00661637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EE3EF-C672-4FF4-A5E2-C51380D27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4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9343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3493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9C375-A5BD-489C-8212-AD1EB01893F4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6A11D-35EC-4F1D-940C-98FFBE952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7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39F55-B84F-43D6-907B-2245288DDEDA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7326B-7D52-42B5-8CC5-A40849BF3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49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C279D-5978-4579-BD42-AEFD63BF622A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50806-7431-48F1-9FB9-E5309A1F0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93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F1D2B-8C9A-4689-ABA6-764E53B61CDF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6B823-FF2B-400E-841E-981800D2C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96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BD65D-5907-4C58-88BE-FD7F5070DBB7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43E2E-A9D9-4DF0-8335-BAEA26062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9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DC4EC-1B29-430B-B7FD-F94136E25712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D3B69-52A9-4E78-B06B-47E42419B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8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5546E-8C6F-4B63-BBFC-6C5D429BE574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5C983-778F-4BE0-BD98-E7EF1EC71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9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535B-BC03-40EC-9567-9BC9432B6883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A6D1C-8E41-4651-9C64-8D8A22D05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9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3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3B9C0A-8BE6-431F-A31D-784C23613FCB}" type="datetimeFigureOut">
              <a:rPr lang="en-US"/>
              <a:pPr>
                <a:defRPr/>
              </a:pPr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E2E50A-1160-46BF-B27A-7A995DA69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2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56565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3" name="AutoShape 3"/>
          <p:cNvSpPr>
            <a:spLocks noChangeArrowheads="1"/>
          </p:cNvSpPr>
          <p:nvPr userDrawn="1"/>
        </p:nvSpPr>
        <p:spPr bwMode="auto">
          <a:xfrm>
            <a:off x="0" y="0"/>
            <a:ext cx="9055100" cy="6781800"/>
          </a:xfrm>
          <a:prstGeom prst="roundRect">
            <a:avLst>
              <a:gd name="adj" fmla="val 6111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4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5" name="Rectangle 5"/>
          <p:cNvSpPr>
            <a:spLocks noChangeArrowheads="1"/>
          </p:cNvSpPr>
          <p:nvPr userDrawn="1"/>
        </p:nvSpPr>
        <p:spPr bwMode="auto">
          <a:xfrm>
            <a:off x="0" y="292100"/>
            <a:ext cx="9144000" cy="301625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6" name="Oval 8"/>
          <p:cNvSpPr>
            <a:spLocks noChangeArrowheads="1"/>
          </p:cNvSpPr>
          <p:nvPr userDrawn="1"/>
        </p:nvSpPr>
        <p:spPr bwMode="auto">
          <a:xfrm>
            <a:off x="101600" y="33338"/>
            <a:ext cx="960438" cy="960437"/>
          </a:xfrm>
          <a:prstGeom prst="ellipse">
            <a:avLst/>
          </a:prstGeom>
          <a:solidFill>
            <a:srgbClr val="CDBB33"/>
          </a:solidFill>
          <a:ln w="25400">
            <a:solidFill>
              <a:srgbClr val="CDBB33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CDBB33"/>
              </a:solidFill>
              <a:latin typeface="+mn-lt"/>
              <a:cs typeface="+mn-cs"/>
            </a:endParaRPr>
          </a:p>
        </p:txBody>
      </p:sp>
      <p:sp>
        <p:nvSpPr>
          <p:cNvPr id="67" name="AutoShape 6"/>
          <p:cNvSpPr>
            <a:spLocks noChangeArrowheads="1"/>
          </p:cNvSpPr>
          <p:nvPr userDrawn="1"/>
        </p:nvSpPr>
        <p:spPr bwMode="auto">
          <a:xfrm>
            <a:off x="0" y="4763"/>
            <a:ext cx="9144000" cy="595312"/>
          </a:xfrm>
          <a:prstGeom prst="roundRect">
            <a:avLst>
              <a:gd name="adj" fmla="val 50000"/>
            </a:avLst>
          </a:prstGeom>
          <a:solidFill>
            <a:srgbClr val="203B8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 userDrawn="1"/>
        </p:nvSpPr>
        <p:spPr bwMode="auto">
          <a:xfrm>
            <a:off x="1082675" y="150813"/>
            <a:ext cx="2590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dirty="0" err="1" smtClean="0">
                <a:solidFill>
                  <a:srgbClr val="CDBB33"/>
                </a:solidFill>
                <a:latin typeface="YaleDesign-Roman" pitchFamily="-32" charset="0"/>
                <a:cs typeface="+mn-cs"/>
              </a:rPr>
              <a:t>OpenHand</a:t>
            </a:r>
            <a:endParaRPr lang="en-US" sz="1600" dirty="0">
              <a:solidFill>
                <a:srgbClr val="CDBB33"/>
              </a:solidFill>
              <a:latin typeface="YaleDesign-Roman" pitchFamily="-32" charset="0"/>
              <a:cs typeface="+mn-cs"/>
            </a:endParaRPr>
          </a:p>
        </p:txBody>
      </p:sp>
      <p:sp>
        <p:nvSpPr>
          <p:cNvPr id="71" name="Text Box 12"/>
          <p:cNvSpPr txBox="1">
            <a:spLocks noChangeArrowheads="1"/>
          </p:cNvSpPr>
          <p:nvPr userDrawn="1"/>
        </p:nvSpPr>
        <p:spPr bwMode="auto">
          <a:xfrm>
            <a:off x="7172325" y="38100"/>
            <a:ext cx="16002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YaleDesign-Roman" pitchFamily="-32" charset="0"/>
                <a:cs typeface="+mn-cs"/>
              </a:rPr>
              <a:t>Yale University</a:t>
            </a:r>
          </a:p>
        </p:txBody>
      </p:sp>
      <p:pic>
        <p:nvPicPr>
          <p:cNvPr id="1039" name="Picture 15" descr="yale crest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538" y="58738"/>
            <a:ext cx="4191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0" name="Straight Connector 16"/>
          <p:cNvCxnSpPr>
            <a:cxnSpLocks noChangeShapeType="1"/>
          </p:cNvCxnSpPr>
          <p:nvPr userDrawn="1"/>
        </p:nvCxnSpPr>
        <p:spPr bwMode="auto">
          <a:xfrm rot="10800000">
            <a:off x="1006475" y="600075"/>
            <a:ext cx="8137525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 Box 12"/>
          <p:cNvSpPr txBox="1">
            <a:spLocks noChangeArrowheads="1"/>
          </p:cNvSpPr>
          <p:nvPr userDrawn="1"/>
        </p:nvSpPr>
        <p:spPr bwMode="auto">
          <a:xfrm>
            <a:off x="6697663" y="277813"/>
            <a:ext cx="241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77CA9"/>
                </a:solidFill>
                <a:latin typeface="YaleDesign-Roman" pitchFamily="-32" charset="0"/>
                <a:cs typeface="+mn-cs"/>
              </a:rPr>
              <a:t>Mechanical Engineering</a:t>
            </a:r>
          </a:p>
        </p:txBody>
      </p:sp>
      <p:sp>
        <p:nvSpPr>
          <p:cNvPr id="77" name="Oval 8"/>
          <p:cNvSpPr>
            <a:spLocks noChangeArrowheads="1"/>
          </p:cNvSpPr>
          <p:nvPr userDrawn="1"/>
        </p:nvSpPr>
        <p:spPr bwMode="auto">
          <a:xfrm>
            <a:off x="152400" y="80963"/>
            <a:ext cx="868363" cy="8683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203B8C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pic>
        <p:nvPicPr>
          <p:cNvPr id="1043" name="Picture 9" descr="medium_screen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25425"/>
            <a:ext cx="62388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4" name="Straight Connector 21"/>
          <p:cNvCxnSpPr>
            <a:cxnSpLocks noChangeShapeType="1"/>
          </p:cNvCxnSpPr>
          <p:nvPr userDrawn="1"/>
        </p:nvCxnSpPr>
        <p:spPr bwMode="auto">
          <a:xfrm rot="10800000">
            <a:off x="1588" y="595313"/>
            <a:ext cx="127000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0" name="Rectangle 5"/>
          <p:cNvSpPr>
            <a:spLocks noChangeArrowheads="1"/>
          </p:cNvSpPr>
          <p:nvPr userDrawn="1"/>
        </p:nvSpPr>
        <p:spPr bwMode="auto">
          <a:xfrm>
            <a:off x="55563" y="488950"/>
            <a:ext cx="90487" cy="95250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Block Arc 28"/>
          <p:cNvSpPr/>
          <p:nvPr userDrawn="1"/>
        </p:nvSpPr>
        <p:spPr>
          <a:xfrm>
            <a:off x="7131050" y="6254750"/>
            <a:ext cx="1308100" cy="1206500"/>
          </a:xfrm>
          <a:prstGeom prst="blockArc">
            <a:avLst>
              <a:gd name="adj1" fmla="val 10800000"/>
              <a:gd name="adj2" fmla="val 21599999"/>
              <a:gd name="adj3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047" name="Picture 11" descr="grablab_logo_black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63" y="6394450"/>
            <a:ext cx="98266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Block Arc 27"/>
          <p:cNvSpPr/>
          <p:nvPr userDrawn="1"/>
        </p:nvSpPr>
        <p:spPr>
          <a:xfrm>
            <a:off x="7132638" y="6181725"/>
            <a:ext cx="1306512" cy="1206500"/>
          </a:xfrm>
          <a:prstGeom prst="blockArc">
            <a:avLst>
              <a:gd name="adj1" fmla="val 10800000"/>
              <a:gd name="adj2" fmla="val 0"/>
              <a:gd name="adj3" fmla="val 6212"/>
            </a:avLst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7059613" y="6781800"/>
            <a:ext cx="146050" cy="80963"/>
          </a:xfrm>
          <a:prstGeom prst="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8367713" y="6783388"/>
            <a:ext cx="146050" cy="82550"/>
          </a:xfrm>
          <a:prstGeom prst="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ooth-on.com/Urethane-Rubber-an/c6_1117_1150/index.html" TargetMode="External"/><Relationship Id="rId2" Type="http://schemas.openxmlformats.org/officeDocument/2006/relationships/hyperlink" Target="http://www.smooth-on.com/index.php?cPath=114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SDM Pouring Guide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Model 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Ver. 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4" y="1618858"/>
            <a:ext cx="4205394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4" y="3133185"/>
            <a:ext cx="4205394" cy="13087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74" y="4605962"/>
            <a:ext cx="4205394" cy="13624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0856" y="1618858"/>
            <a:ext cx="40084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Print fingers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Pour joint material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Pour pad material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Cure (24-48 hours)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Cut away frame material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75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PMC-780 Urethane [</a:t>
            </a:r>
            <a:r>
              <a:rPr lang="en-US" dirty="0" smtClean="0">
                <a:hlinkClick r:id="rId2"/>
              </a:rPr>
              <a:t>link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Two-part rubber compound</a:t>
            </a:r>
          </a:p>
          <a:p>
            <a:pPr lvl="1"/>
            <a:r>
              <a:rPr lang="en-US" dirty="0" smtClean="0"/>
              <a:t>PMC-790 too stiff for general use cases</a:t>
            </a:r>
          </a:p>
          <a:p>
            <a:pPr lvl="1"/>
            <a:r>
              <a:rPr lang="en-US" dirty="0" err="1" smtClean="0"/>
              <a:t>Demold</a:t>
            </a:r>
            <a:r>
              <a:rPr lang="en-US" dirty="0" smtClean="0"/>
              <a:t> time: 48 hours</a:t>
            </a:r>
          </a:p>
          <a:p>
            <a:r>
              <a:rPr lang="en-US" dirty="0" smtClean="0"/>
              <a:t>Vytaflex-20/30 Urethane [</a:t>
            </a:r>
            <a:r>
              <a:rPr lang="en-US" dirty="0" smtClean="0">
                <a:hlinkClick r:id="rId3"/>
              </a:rPr>
              <a:t>link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Two part urethane rubber</a:t>
            </a:r>
          </a:p>
          <a:p>
            <a:pPr lvl="1"/>
            <a:r>
              <a:rPr lang="en-US" dirty="0" err="1" smtClean="0"/>
              <a:t>Demold</a:t>
            </a:r>
            <a:r>
              <a:rPr lang="en-US" dirty="0" smtClean="0"/>
              <a:t> time: 16 hours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888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Pre-Pour Preparation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95" y="1584252"/>
            <a:ext cx="4233176" cy="31748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0856" y="1618858"/>
            <a:ext cx="40084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Seal bottom of printed fingers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Do not pour directly on top of 3D printer support material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err="1" smtClean="0"/>
              <a:t>Fingerpad</a:t>
            </a:r>
            <a:r>
              <a:rPr lang="en-US" dirty="0" smtClean="0"/>
              <a:t> urethane can leak through support material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Heat duct tape works best for sealing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595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Vacuum, De-Gassing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0" y="1618858"/>
            <a:ext cx="4447885" cy="33359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59588" y="5092153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- vacuum setup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720856" y="1618858"/>
            <a:ext cx="40084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Material de-gassed prior to pour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Urethane will rise 2-3x initial level during de-gassing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~ 30 seconds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Remove urethane from chamber after initial rise in level subsides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851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Fingerpad</a:t>
            </a:r>
            <a:r>
              <a:rPr lang="en-US" dirty="0" smtClean="0"/>
              <a:t> Pouring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50" y="1451899"/>
            <a:ext cx="3200400" cy="24003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2" y="4008475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0856" y="1618858"/>
            <a:ext cx="40084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b="1" dirty="0" smtClean="0"/>
              <a:t>1A : 1B</a:t>
            </a:r>
            <a:r>
              <a:rPr lang="en-US" dirty="0" smtClean="0"/>
              <a:t> part ratio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Viscosity low relative to that of flexure joint material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De-gassing not necessary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Susceptible to leaking – pour more than necessary </a:t>
            </a:r>
            <a:r>
              <a:rPr lang="en-US" smtClean="0"/>
              <a:t>if possible</a:t>
            </a:r>
          </a:p>
        </p:txBody>
      </p:sp>
    </p:spTree>
    <p:extLst>
      <p:ext uri="{BB962C8B-B14F-4D97-AF65-F5344CB8AC3E}">
        <p14:creationId xmlns:p14="http://schemas.microsoft.com/office/powerpoint/2010/main" val="618483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Flexure Pouring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03" y="1451897"/>
            <a:ext cx="3200400" cy="24003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13" y="4023359"/>
            <a:ext cx="3200400" cy="2400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0856" y="1618858"/>
            <a:ext cx="40084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b="1" dirty="0" smtClean="0"/>
              <a:t>2A : 1B</a:t>
            </a:r>
            <a:r>
              <a:rPr lang="en-US" dirty="0" smtClean="0"/>
              <a:t> part ratio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High viscosity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Joint will work without de-gassing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More consistent behavior if vacuum and de-gassing is used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Pour more material than necessary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Excess urethane can be removed later</a:t>
            </a:r>
          </a:p>
        </p:txBody>
      </p:sp>
    </p:spTree>
    <p:extLst>
      <p:ext uri="{BB962C8B-B14F-4D97-AF65-F5344CB8AC3E}">
        <p14:creationId xmlns:p14="http://schemas.microsoft.com/office/powerpoint/2010/main" val="386890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Removal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69" y="1409366"/>
            <a:ext cx="3200400" cy="24003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3923409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0856" y="1501899"/>
            <a:ext cx="40084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ABS frame ~0.7-1.0 mm thick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err="1" smtClean="0"/>
              <a:t>Bandsaw</a:t>
            </a:r>
            <a:r>
              <a:rPr lang="en-US" dirty="0" smtClean="0"/>
              <a:t> or file used to cut out frame elements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Compliance of joints/pads minimizes damage if cut is excessive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Can partially cut and then “snap” frame elements apart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File or belt sander used to smooth, file-down excess ABS or urethane material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6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240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SDM Pouring Guide</vt:lpstr>
      <vt:lpstr>Overview</vt:lpstr>
      <vt:lpstr>Materials List</vt:lpstr>
      <vt:lpstr>Pre-Pour Preparation</vt:lpstr>
      <vt:lpstr>Vacuum, De-Gassing </vt:lpstr>
      <vt:lpstr>Fingerpad Pouring</vt:lpstr>
      <vt:lpstr>Flexure Pouring</vt:lpstr>
      <vt:lpstr>Frame Removal</vt:lpstr>
    </vt:vector>
  </TitlesOfParts>
  <Company>Yale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Raymond Ma</dc:creator>
  <cp:lastModifiedBy>Raymond Ma</cp:lastModifiedBy>
  <cp:revision>58</cp:revision>
  <dcterms:created xsi:type="dcterms:W3CDTF">2010-11-16T20:19:40Z</dcterms:created>
  <dcterms:modified xsi:type="dcterms:W3CDTF">2013-03-13T03:25:54Z</dcterms:modified>
</cp:coreProperties>
</file>